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912" r:id="rId1"/>
  </p:sldMasterIdLst>
  <p:notesMasterIdLst>
    <p:notesMasterId r:id="rId18"/>
  </p:notesMasterIdLst>
  <p:sldIdLst>
    <p:sldId id="259" r:id="rId2"/>
    <p:sldId id="325" r:id="rId3"/>
    <p:sldId id="319" r:id="rId4"/>
    <p:sldId id="312" r:id="rId5"/>
    <p:sldId id="326" r:id="rId6"/>
    <p:sldId id="324" r:id="rId7"/>
    <p:sldId id="320" r:id="rId8"/>
    <p:sldId id="321" r:id="rId9"/>
    <p:sldId id="322" r:id="rId10"/>
    <p:sldId id="327" r:id="rId11"/>
    <p:sldId id="313" r:id="rId12"/>
    <p:sldId id="323" r:id="rId13"/>
    <p:sldId id="314" r:id="rId14"/>
    <p:sldId id="315" r:id="rId15"/>
    <p:sldId id="316" r:id="rId16"/>
    <p:sldId id="286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5BEE"/>
    <a:srgbClr val="000099"/>
    <a:srgbClr val="0768C1"/>
    <a:srgbClr val="3D6AA1"/>
    <a:srgbClr val="003399"/>
    <a:srgbClr val="3A6598"/>
    <a:srgbClr val="3C689D"/>
    <a:srgbClr val="3B669B"/>
    <a:srgbClr val="1893B0"/>
    <a:srgbClr val="0658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6357" autoAdjust="0"/>
  </p:normalViewPr>
  <p:slideViewPr>
    <p:cSldViewPr>
      <p:cViewPr>
        <p:scale>
          <a:sx n="100" d="100"/>
          <a:sy n="100" d="100"/>
        </p:scale>
        <p:origin x="1956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888" cy="465138"/>
          </a:xfrm>
          <a:prstGeom prst="rect">
            <a:avLst/>
          </a:prstGeom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wrap="square" lIns="93175" tIns="46588" rIns="93175" bIns="46588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323A2A-8CD4-4906-868A-2CD47614F2F7}" type="datetimeFigureOut">
              <a:rPr lang="en-US"/>
              <a:pPr>
                <a:defRPr/>
              </a:pPr>
              <a:t>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6425"/>
            <a:ext cx="5610225" cy="4181475"/>
          </a:xfrm>
          <a:prstGeom prst="rect">
            <a:avLst/>
          </a:prstGeom>
        </p:spPr>
        <p:txBody>
          <a:bodyPr vert="horz" lIns="93175" tIns="46588" rIns="93175" bIns="46588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6888" cy="465138"/>
          </a:xfrm>
          <a:prstGeom prst="rect">
            <a:avLst/>
          </a:prstGeom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wrap="square" lIns="93175" tIns="46588" rIns="93175" bIns="4658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B63ED7EA-F04D-45B3-87B1-085389766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016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A8ACB5-A335-4B74-8B0D-D229178460F3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BCF62-60DB-4A0B-BC88-1AF9CE3EB3A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8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2AE3-FABB-4EE3-AEDE-2CEADD88643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540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2AE3-FABB-4EE3-AEDE-2CEADD8864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68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2AE3-FABB-4EE3-AEDE-2CEADD88643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0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2AE3-FABB-4EE3-AEDE-2CEADD88643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28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2AE3-FABB-4EE3-AEDE-2CEADD88643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892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2AE3-FABB-4EE3-AEDE-2CEADD88643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13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2AE3-FABB-4EE3-AEDE-2CEADD88643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59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2AE3-FABB-4EE3-AEDE-2CEADD88643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6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305C2DA-2815-4067-9E69-90AB8F49CE1A}" type="datetime1">
              <a:rPr lang="en-US" smtClean="0"/>
              <a:t>1/16/2018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D138AC1-E824-4676-8512-0DE80732DDB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77170C-3BE2-48FC-B848-F08C5438D8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220" y="6320204"/>
            <a:ext cx="1331780" cy="354916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993F211-B587-4203-8F94-681AED77AE53}" type="datetime1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E491C6E-7436-4B41-B474-50CCA211E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F1825DB-B718-4944-8EC6-335A491478FE}" type="datetime1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289A1E3-ED21-42EA-BFD7-AFB2E3D1EF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0D44F-51FC-4324-9DCB-D954ABE0C042}" type="datetime1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6CF59-8E52-49E5-B381-5F15B4EE26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11AE797-0813-4F95-A617-8441A2B1EC87}" type="datetime1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extLst/>
          </a:lstStyle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>
            <a:scene3d>
              <a:camera prst="orthographicFront"/>
              <a:lightRig rig="soft" dir="t"/>
            </a:scene3d>
            <a:sp3d prstMaterial="softEdge"/>
          </a:bodyPr>
          <a:lstStyle/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BFCA59D-69D6-4E33-96F5-E96039BA7F56}" type="datetime1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1DFC7A7-6266-4882-A7EC-3D4DE6576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E1D8EAE-75EF-4069-9141-BA08A02A663B}" type="datetime1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075546-19F2-4242-9802-F51461FBEB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AA4A403-EE4B-4293-A80D-483FC6A01C67}" type="datetime1">
              <a:rPr lang="en-US" smtClean="0"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97AE95C-F134-4A94-953C-449FCB6616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4257D31-A6F4-4570-A3E9-16B4563E477D}" type="datetime1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0F3C691-C316-4BDF-BD72-686B5C3DC3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3DD4A8-10B5-4B1C-8ABB-278EC593BAF4}" type="datetime1">
              <a:rPr lang="en-US" smtClean="0"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E7A1AD5-AC08-43F7-A4FB-C473A289B5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F32E48F-53E9-4F2A-8844-1B943E51AE36}" type="datetime1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1EA7CC9-47F5-4EEF-B1F8-51C7BB25467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0D8C0DB-CDC5-40E3-AB46-D755BEDB95B5}" type="datetime1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0" y="6407944"/>
            <a:ext cx="36576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18E4124-433A-4222-B439-5AE03043DA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0" y="990600"/>
            <a:ext cx="9144000" cy="1588"/>
          </a:xfrm>
          <a:prstGeom prst="line">
            <a:avLst/>
          </a:prstGeom>
          <a:ln w="63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0" y="5562600"/>
            <a:ext cx="9144000" cy="1295400"/>
          </a:xfrm>
          <a:prstGeom prst="rect">
            <a:avLst/>
          </a:prstGeom>
          <a:solidFill>
            <a:schemeClr val="bg1"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220" y="6320204"/>
            <a:ext cx="1331780" cy="3549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7CEFB0-25F6-46AF-A658-02DD1CF13C65}"/>
              </a:ext>
            </a:extLst>
          </p:cNvPr>
          <p:cNvSpPr txBox="1"/>
          <p:nvPr userDrawn="1"/>
        </p:nvSpPr>
        <p:spPr>
          <a:xfrm>
            <a:off x="891743" y="6682859"/>
            <a:ext cx="73605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CONFIDENTIAL AND PROPRIETARY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01" r:id="rId12"/>
  </p:sldLayoutIdLst>
  <p:transition>
    <p:fade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1.next.westlaw.com/Link/Document/FullText?findType=Y&amp;serNum=1999146880&amp;pubNum=0000708&amp;originatingDoc=I6b35a0e39c2511d9bc61beebb95be672&amp;refType=RP&amp;originationContext=document&amp;transitionType=DocumentItem&amp;contextData=(sc.Search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6872" y="1790700"/>
            <a:ext cx="7490257" cy="2476500"/>
          </a:xfrm>
        </p:spPr>
        <p:txBody>
          <a:bodyPr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Tribal and State University Sovereign Immunity</a:t>
            </a:r>
            <a:b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0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Philadelphia Intellectual Property Law Association (PIPLA) January 18, 2018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1743" y="6682859"/>
            <a:ext cx="73605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tx2"/>
                </a:solidFill>
                <a:latin typeface="HelvLight" pitchFamily="2" charset="0"/>
              </a:rPr>
              <a:t>CONFIDENTIAL AND PROPRIETARY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EA1A23-33B1-433B-A7C6-111D55523FDE}"/>
              </a:ext>
            </a:extLst>
          </p:cNvPr>
          <p:cNvCxnSpPr/>
          <p:nvPr/>
        </p:nvCxnSpPr>
        <p:spPr>
          <a:xfrm>
            <a:off x="1051560" y="3448050"/>
            <a:ext cx="7040880" cy="0"/>
          </a:xfrm>
          <a:prstGeom prst="line">
            <a:avLst/>
          </a:prstGeom>
          <a:ln w="3175">
            <a:solidFill>
              <a:srgbClr val="125BE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4320" y="1097280"/>
            <a:ext cx="8412480" cy="4525963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LSI and Ericsson orders violate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Pennhurst State Sch. &amp; Hosp. v.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Halderman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465 U.S. 89, 99, 104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S.Ct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900, 79 L.Ed.2d 67 (1984) holding  “immunity encompasses not merely whether [a sovereign] may be sued, but where it may be sued,” even when multiple forums are available.  </a:t>
            </a:r>
          </a:p>
          <a:p>
            <a:pPr>
              <a:buClrTx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College Savings Bank v. Florida Prepaid Postsecondary Ed. Expense Bd.,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 527 U.S. 666, 687, 119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S.Ct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. 2219, 144 L.Ed.2d 605 (1999)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the Court held a sovereign cannot for coerced into waiving immunity to engage in a lawful activity.  Enforcing a patent in district court and waiving immunity </a:t>
            </a:r>
            <a:r>
              <a:rPr lang="en-U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is a lawful activity that cannot create a compulsory waiver in another forum. </a:t>
            </a:r>
          </a:p>
          <a:p>
            <a:pPr>
              <a:buClrTx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Orders violate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Regents of the University of New Mexico v. Knight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321 F.3d 1111, 1123–24 (Fed.Cir.2003),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Tegic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v The Board of Regents of The University of Texas System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458 F.3d 1335, 1343-44 (Fed. Cir. 2006) and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A123 Systems, Inc. v Hydro-Quebec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626 F3d 1213, 1216 (Fed. Cir. 2010).  As to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Knight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the PTAB is not the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same forum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chosen by the sovereign, and an IPR is not a Rule 13(a) compulsory counterclaim. As to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Tegic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Hydro-Quebec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an IPR is not </a:t>
            </a:r>
            <a:r>
              <a:rPr lang="en-US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to litigate invalidity when a district court counterclaim is available to address the same subject matter between the same parties -- invalidity.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University of Minnesota Appeal</a:t>
            </a:r>
          </a:p>
        </p:txBody>
      </p:sp>
    </p:spTree>
    <p:extLst>
      <p:ext uri="{BB962C8B-B14F-4D97-AF65-F5344CB8AC3E}">
        <p14:creationId xmlns:p14="http://schemas.microsoft.com/office/powerpoint/2010/main" val="308052785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F7C5C-C8BC-4B44-B44D-114B346A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Tribal Immunity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7F052-6840-41E1-AC0E-F0868354A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097280"/>
            <a:ext cx="8412480" cy="4525963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Ericsson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IPR holding cannot apply to tribes because tribal immunity may not be waived by implication, not even in litigation as to “related matters ...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aris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 from the same set of underlying facts,”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McClendon v. United States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885 F.2d 627, 630 (9th Cir. 1989). Tribal immunity does not permit an implicit waiver by litigation, even as to compulsory counterclaims.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United States v. U. S. Fid. &amp; Guar. Co.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309 U.S. 506, 513 (1940)(“Possessing ... immunity from direct suit, we are of the opinion [the Indian nations] possess a similar immunity from cross-suit.”);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Okla. Tax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Comm’n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v. Citizen Band Potawatomi Indian Tribe of Okla.,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498 U.S. 505, 509 (1991)( “Tribe did not waive its sovereign immunity [to counterclaim] merely by filing an action for injunctive relief.”).  A tribe does not expressly or implicitly waive its immunity by seeking removal from state to federal court. 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Contour Spa at the Hard Rock v. Seminole Tribe of Florida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692 F.3d 1200, 1208-1209 (11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Cir. 2012 (adhering to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Potowatomi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rejecting application of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Lapides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to tribes);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Bodi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v. Shingle Springs Band of Miwok Indians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832 F.3d 1011, 1017 (9th Cir. 2016)(same). A tribe does not waive its immunity to federal court proceedings by participating in a prior administrative proceeding. 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Kescoli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 v. </a:t>
            </a:r>
            <a:r>
              <a:rPr lang="en-US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Babbit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101 F.3d 1304, 1310 (9</a:t>
            </a:r>
            <a:r>
              <a:rPr lang="en-US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Cir. 1996);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Quileute Indian Tribe v. Babbitt,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18 F.3d 1456, 1459–60 (9th Cir.1994)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Given this overwhelming precedent, this Board may not apply the reasoning of </a:t>
            </a:r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Ericsson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to the Tribe. 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D996021-058C-4CE6-A859-9D8DF8D14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5982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  <a:buClrTx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Mylan Pharmaceuticals, Inc., Teva Pharmaceuticals USA,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Akorn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Inc. v. Saint Regis Mohawk Tribe,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(IPR2016-01127, IPR2016-01128, IPR2016-01129, IPR2016-01130, IPR2016-01131, IPR2016-01132) 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companies filed IPRs against Allergan’s patents covering Restasis (dry-eye medication)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Allergan assigned the patents to the St. Regis Mohawk Tribe and the tribe licensed them back to Allergan, but retained substantial rights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Following the assignment, the tribe moved to terminate the IPRs on sovereign immunity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Briefing on the motion is complete (three rounds, plus amicus)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PTAB denied discovery on ex parte contacts with panel, mandamus likely to set up a due process grounds on appeal</a:t>
            </a:r>
          </a:p>
          <a:p>
            <a:pPr lvl="1">
              <a:buClrTx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Tribal Sovereign Immunity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23735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F7C5C-C8BC-4B44-B44D-114B346A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Limitations on Sovereign Immunity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7F052-6840-41E1-AC0E-F0868354A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States may waive immunity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State constitutions may grant limited waiver, or may not waive liability, but waiver must be explicit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Implied waiver is found for compulsory counterclaims.</a:t>
            </a:r>
            <a:endParaRPr lang="en-US" sz="2000" strike="sngStrik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Entity seeking Sovereign Immunity needs to be a sovereign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 arm of the state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State law definition of the entity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Degree of state control?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Who funds the entity/who pays a judgment?</a:t>
            </a:r>
          </a:p>
          <a:p>
            <a:pPr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Congress can abrogate sovereign immunity</a:t>
            </a:r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42658A-84C5-4393-926A-9F5A49B3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51289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F7C5C-C8BC-4B44-B44D-114B346A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Pending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7F052-6840-41E1-AC0E-F0868354A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097280"/>
            <a:ext cx="8564880" cy="4525963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Does an infringement case create an implied wavier of immunity for IPRs?</a:t>
            </a:r>
          </a:p>
          <a:p>
            <a:pPr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dismissals on sovereign immunity appealable?</a:t>
            </a:r>
          </a:p>
          <a:p>
            <a:pPr lvl="1"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PTAB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decision on sovereign immunity part of an “institution decision”?</a:t>
            </a:r>
          </a:p>
          <a:p>
            <a:pPr lvl="1">
              <a:buClrTx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Husky v. Athena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test for whether an issue is closely tied to institution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Tx/>
            </a:pP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WiFi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One, LLC v Broadcom Corp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banc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decision that timing of an IPR filing an issue that can be appealed</a:t>
            </a:r>
          </a:p>
          <a:p>
            <a:pPr lvl="1"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Denial of sovereign immunity is clearly appealable under the collateral order doctrine because the sovereign’s immunity is otherwise lost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9DC42-07D3-46C1-A1A3-C823008F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70280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F7C5C-C8BC-4B44-B44D-114B346A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Strategy and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7F052-6840-41E1-AC0E-F0868354A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you avoid IPR by structuring jointly developed patents as a license vs. co-ownership?</a:t>
            </a:r>
          </a:p>
          <a:p>
            <a:pPr lvl="1">
              <a:spcBef>
                <a:spcPts val="200"/>
              </a:spcBef>
              <a:buClrTx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UMinn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/Toyota case says patent ownership matters</a:t>
            </a:r>
          </a:p>
          <a:p>
            <a:pPr lvl="1">
              <a:spcBef>
                <a:spcPts val="20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Avoiding co-ownership could prevent an IPR from proceeding without the sovereign</a:t>
            </a:r>
          </a:p>
          <a:p>
            <a:pPr>
              <a:spcBef>
                <a:spcPts val="20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private companies protect themselves by partnering with universities or tribes</a:t>
            </a:r>
          </a:p>
          <a:p>
            <a:pPr lvl="1">
              <a:spcBef>
                <a:spcPts val="20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PTAB decisions dismiss IPRs where one party is a sovereign and the sovereign retained substantial rights</a:t>
            </a:r>
          </a:p>
          <a:p>
            <a:pPr>
              <a:spcBef>
                <a:spcPts val="200"/>
              </a:spcBef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Marketing the sovereign immunity advantage</a:t>
            </a:r>
          </a:p>
          <a:p>
            <a:pPr lvl="1">
              <a:spcBef>
                <a:spcPts val="200"/>
              </a:spcBef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Enforcement</a:t>
            </a:r>
          </a:p>
          <a:p>
            <a:pPr lvl="2">
              <a:spcBef>
                <a:spcPts val="20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Joint</a:t>
            </a:r>
          </a:p>
          <a:p>
            <a:pPr lvl="2">
              <a:spcBef>
                <a:spcPts val="200"/>
              </a:spcBef>
              <a:buClrTx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Sovereign Only</a:t>
            </a:r>
          </a:p>
          <a:p>
            <a:pPr lvl="1">
              <a:spcBef>
                <a:spcPts val="200"/>
              </a:spcBef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Patent Bank</a:t>
            </a:r>
          </a:p>
          <a:p>
            <a:pPr marL="457200" lvl="1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EAA48-205C-43E1-826A-8F7D93CE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960723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560"/>
            <a:ext cx="7772400" cy="914880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1743" y="6682859"/>
            <a:ext cx="73605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solidFill>
                  <a:schemeClr val="tx2"/>
                </a:solidFill>
                <a:latin typeface="HelvLight" pitchFamily="2" charset="0"/>
              </a:rPr>
              <a:t>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159959392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Why should you care about Sovereign Immunity?</a:t>
            </a:r>
          </a:p>
          <a:p>
            <a:pPr>
              <a:spcAft>
                <a:spcPts val="300"/>
              </a:spcAft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Government entities (sovereigns) are immune from lawsuits unless the sovereign waives or Congress abrogates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“the king can do no wrong”</a:t>
            </a:r>
          </a:p>
          <a:p>
            <a:pPr>
              <a:spcAft>
                <a:spcPts val="300"/>
              </a:spcAft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Has been extended to state universities and state university research foundations</a:t>
            </a:r>
          </a:p>
          <a:p>
            <a:pPr>
              <a:spcAft>
                <a:spcPts val="300"/>
              </a:spcAft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state generally cannot be sued for patent infringement in federal court without consent</a:t>
            </a:r>
          </a:p>
          <a:p>
            <a:pPr>
              <a:spcAft>
                <a:spcPts val="300"/>
              </a:spcAft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Sovereign Immunity now applies to inter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partes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review (IPR) proceedings at the USPTO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Sovereign Immunity - 11th amendment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58898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buClrTx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Tegic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Commc'ns Corp. v. Bd. of Regents of Univ. of Texas Sys.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458 F.3d 1335, 337 (Fed. Cir. 2006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Established that a sovereign entity chooses the forum where it may be sued and extent of litigation waiver is limited to compulsory counterclaims in the same forum</a:t>
            </a:r>
          </a:p>
          <a:p>
            <a:pPr lvl="1">
              <a:buClrTx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Sovereign Immunity - 11th amendment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30314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F7C5C-C8BC-4B44-B44D-114B346A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755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Sovereign Immunity in Administrative Proceedings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7F052-6840-41E1-AC0E-F0868354A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/>
          <a:lstStyle/>
          <a:p>
            <a:pPr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Supreme Court holds that sovereign immunity extends to administrative proceedings</a:t>
            </a:r>
          </a:p>
          <a:p>
            <a:pPr lvl="1">
              <a:buClrTx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Federal Maritime Commission (“FMC”) v. South Carolina State Ports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(2002) </a:t>
            </a:r>
          </a:p>
          <a:p>
            <a:pPr lvl="2"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5-4 decision, </a:t>
            </a:r>
          </a:p>
          <a:p>
            <a:pPr lvl="2"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the administrative proceeding is similar to federal court litigation, then sovereign immunity can apply</a:t>
            </a:r>
          </a:p>
          <a:p>
            <a:pPr lvl="2"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How similar?  If it “walks, talks, and squawks very much like a lawsuit”</a:t>
            </a:r>
          </a:p>
          <a:p>
            <a:pPr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F594E-8CE1-48EE-B65E-77B0EA39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7197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buClrTx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Four Patent Trial and Appeal Board (PTAB) panels have found that sovereign immunity applies in IPRs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IPR proceedings are similar to federal district court proceedings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IPR is adversarial, with motion practice, depositions, evidence governed by Federal Rules of Evidence, oral hearings, trial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E0137C2-3DCD-43F3-8D44-B464702A3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755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Sovereign Immunity in Administrative Proceedings</a:t>
            </a:r>
          </a:p>
        </p:txBody>
      </p:sp>
    </p:spTree>
    <p:extLst>
      <p:ext uri="{BB962C8B-B14F-4D97-AF65-F5344CB8AC3E}">
        <p14:creationId xmlns:p14="http://schemas.microsoft.com/office/powerpoint/2010/main" val="252145650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buClrTx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Covidien LP v. Univ. of Florida Research Found., Inc.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(IPR2016-01274, IPR2016-01275, IPR2016-01276)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Originally breach of license case in state court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Removed to federal court but remanded on basis of sovereign immunity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Covidien also asserted IPRs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case of first impression, PTAB found that UFRF was sovereign and entitled to sovereign immunity from IPRs applying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FMC</a:t>
            </a:r>
          </a:p>
          <a:p>
            <a:pPr lvl="1">
              <a:buClrTx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PTAB Cases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2495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  <a:buClrTx/>
            </a:pP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Neochord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, Inc. v. </a:t>
            </a:r>
            <a:r>
              <a:rPr lang="en-US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Univ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 of Maryland, Baltimore and Harpoon Medical, Inc. 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(IPR2016-00208)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Motion to dismiss filed 5 days after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Covidien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dismissal and one day before trial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UM licensed its patent to Harpoon Medical but retained substantial rights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PTAB follows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Covidien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reasoning and grants sovereign immunity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Sovereign immunity applies only to UM, not Harpoon Medical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PTAB finds that UM is a “necessary and indispensable party” and IPR cannot proceed without UM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 waiver of sovereign immunity by participating in IPR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PTAB Cases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44337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rmAutofit/>
          </a:bodyPr>
          <a:lstStyle/>
          <a:p>
            <a:pPr>
              <a:spcAft>
                <a:spcPts val="300"/>
              </a:spcAft>
              <a:buClrTx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Reactive Surfaces, LTD v. Toyota Motor Corp.,      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(IPR2016-01914, IPR2017-00572)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University of Minnesota and Toyota are co-owners of the patent through equal inventor assignments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PTAB grants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UMinn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sovereign immunity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Sovereign immunity applies only to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UMinn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not Toyota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PTAB finds that Toyota would adequately represent the interests of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UMinn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IPR can proceed without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UMinn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PTAB Cases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8491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097280"/>
            <a:ext cx="8229600" cy="4525963"/>
          </a:xfrm>
        </p:spPr>
        <p:txBody>
          <a:bodyPr>
            <a:noAutofit/>
          </a:bodyPr>
          <a:lstStyle/>
          <a:p>
            <a:pPr>
              <a:spcAft>
                <a:spcPts val="300"/>
              </a:spcAft>
              <a:buClrTx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Ericsson, Inc. v. University of Minnesota,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(IPR2017-01197, IPR2017-01186, IPR2017-01219, IPR2017-01200, IPR2017-01213, IPR2017-01214)</a:t>
            </a:r>
          </a:p>
          <a:p>
            <a:pPr>
              <a:spcAft>
                <a:spcPts val="300"/>
              </a:spcAft>
              <a:buClrTx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Found sovereign immunity applies to IPRs, but could be waived 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UMinn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sued AT&amp;T, Sprint, T-Mobile, and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Cellco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 federal district court for infringement of 6 patents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Ericsson as supplier/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indemnor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intervened in litigation over the objection of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UMinn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300"/>
              </a:spcAft>
              <a:buClrTx/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UMinn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moved to dismiss IPRs based on sovereign immunity </a:t>
            </a:r>
          </a:p>
          <a:p>
            <a:pPr lvl="1">
              <a:spcAft>
                <a:spcPts val="300"/>
              </a:spcAft>
              <a:buClrTx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PTAB decided that filing district court litigation where Ericsson later intervened waives immunity to IPRs filed by Ericsson based upon idea that IPRs are equivalent to a compulsory counterclaim</a:t>
            </a:r>
          </a:p>
          <a:p>
            <a:pPr lvl="1">
              <a:buClrTx/>
            </a:pP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Pending PTAB Cases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6364356"/>
            <a:ext cx="365760" cy="365125"/>
          </a:xfrm>
        </p:spPr>
        <p:txBody>
          <a:bodyPr/>
          <a:lstStyle/>
          <a:p>
            <a:pPr>
              <a:defRPr/>
            </a:pPr>
            <a:fld id="{7536CF59-8E52-49E5-B381-5F15B4EE262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4159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1404</Words>
  <Application>Microsoft Office PowerPoint</Application>
  <PresentationFormat>On-screen Show (4:3)</PresentationFormat>
  <Paragraphs>126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HelvLight</vt:lpstr>
      <vt:lpstr>Lucida Sans Unicode</vt:lpstr>
      <vt:lpstr>Verdana</vt:lpstr>
      <vt:lpstr>Wingdings 2</vt:lpstr>
      <vt:lpstr>Wingdings 3</vt:lpstr>
      <vt:lpstr>Concourse</vt:lpstr>
      <vt:lpstr>Tribal and State University Sovereign Immunity  Philadelphia Intellectual Property Law Association (PIPLA) January 18, 2018</vt:lpstr>
      <vt:lpstr>Sovereign Immunity - 11th amendment</vt:lpstr>
      <vt:lpstr>Sovereign Immunity - 11th amendment</vt:lpstr>
      <vt:lpstr>Sovereign Immunity in Administrative Proceedings</vt:lpstr>
      <vt:lpstr>Sovereign Immunity in Administrative Proceedings</vt:lpstr>
      <vt:lpstr>PTAB Cases</vt:lpstr>
      <vt:lpstr>PTAB Cases</vt:lpstr>
      <vt:lpstr>PTAB Cases</vt:lpstr>
      <vt:lpstr>Pending PTAB Cases</vt:lpstr>
      <vt:lpstr>University of Minnesota Appeal</vt:lpstr>
      <vt:lpstr>Tribal Immunity</vt:lpstr>
      <vt:lpstr>Tribal Sovereign Immunity</vt:lpstr>
      <vt:lpstr>Limitations on Sovereign Immunity</vt:lpstr>
      <vt:lpstr>Pending Questions</vt:lpstr>
      <vt:lpstr>Strategy and Implications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2007-11-30T00:12:03Z</dcterms:created>
  <dcterms:modified xsi:type="dcterms:W3CDTF">2018-01-16T15:30:15Z</dcterms:modified>
</cp:coreProperties>
</file>