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1" r:id="rId11"/>
  </p:sldMasterIdLst>
  <p:notesMasterIdLst>
    <p:notesMasterId r:id="rId23"/>
  </p:notesMasterIdLst>
  <p:handoutMasterIdLst>
    <p:handoutMasterId r:id="rId24"/>
  </p:handoutMasterIdLst>
  <p:sldIdLst>
    <p:sldId id="590" r:id="rId12"/>
    <p:sldId id="506" r:id="rId13"/>
    <p:sldId id="599" r:id="rId14"/>
    <p:sldId id="600" r:id="rId15"/>
    <p:sldId id="601" r:id="rId16"/>
    <p:sldId id="602" r:id="rId17"/>
    <p:sldId id="542" r:id="rId18"/>
    <p:sldId id="603" r:id="rId19"/>
    <p:sldId id="597" r:id="rId20"/>
    <p:sldId id="598" r:id="rId21"/>
    <p:sldId id="589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B1B1B"/>
    <a:srgbClr val="FF4B4B"/>
    <a:srgbClr val="F60000"/>
    <a:srgbClr val="EA7432"/>
    <a:srgbClr val="3366CC"/>
    <a:srgbClr val="A40000"/>
    <a:srgbClr val="FFABAB"/>
    <a:srgbClr val="FFBDBD"/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>
        <p:scale>
          <a:sx n="120" d="100"/>
          <a:sy n="120" d="100"/>
        </p:scale>
        <p:origin x="-403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866" y="-6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1"/>
          <c:dLbls>
            <c:txPr>
              <a:bodyPr/>
              <a:lstStyle/>
              <a:p>
                <a:pPr>
                  <a:defRPr sz="16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Sheet1!$A$1:$A$5</c:f>
              <c:strCache>
                <c:ptCount val="5"/>
                <c:pt idx="0">
                  <c:v>Electrical/Computer (1,491)</c:v>
                </c:pt>
                <c:pt idx="1">
                  <c:v>Mechanical (320)</c:v>
                </c:pt>
                <c:pt idx="2">
                  <c:v>Chemical (154)</c:v>
                </c:pt>
                <c:pt idx="3">
                  <c:v>Bio/Pharma (121)</c:v>
                </c:pt>
                <c:pt idx="4">
                  <c:v>Design (8)</c:v>
                </c:pt>
              </c:strCache>
            </c:strRef>
          </c:cat>
          <c:val>
            <c:numRef>
              <c:f>Sheet1!$B$1:$B$5</c:f>
              <c:numCache>
                <c:formatCode>0.0%</c:formatCode>
                <c:ptCount val="5"/>
                <c:pt idx="0">
                  <c:v>0.71199999999999997</c:v>
                </c:pt>
                <c:pt idx="1">
                  <c:v>0.153</c:v>
                </c:pt>
                <c:pt idx="2">
                  <c:v>7.2999999999999995E-2</c:v>
                </c:pt>
                <c:pt idx="3">
                  <c:v>5.8000000000000003E-2</c:v>
                </c:pt>
                <c:pt idx="4">
                  <c:v>4.0000000000000001E-3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730281137538224"/>
          <c:y val="0.25365163041060546"/>
          <c:w val="0.36205901453040018"/>
          <c:h val="0.5050238344996083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Settled Before Institution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Cumulative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Settled After Institution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Cumulative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33088"/>
        <c:axId val="39047168"/>
      </c:barChart>
      <c:catAx>
        <c:axId val="390330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 rot="0" vert="wordArtVert"/>
          <a:lstStyle/>
          <a:p>
            <a:pPr>
              <a:defRPr sz="1200"/>
            </a:pPr>
            <a:endParaRPr lang="en-US"/>
          </a:p>
        </c:txPr>
        <c:crossAx val="39047168"/>
        <c:crosses val="autoZero"/>
        <c:auto val="1"/>
        <c:lblAlgn val="ctr"/>
        <c:lblOffset val="100"/>
        <c:noMultiLvlLbl val="0"/>
      </c:catAx>
      <c:valAx>
        <c:axId val="39047168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033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928661417322835"/>
          <c:y val="2.5210084033613446E-2"/>
          <c:w val="0.72142650918635176"/>
          <c:h val="0.19282538212135247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Settled Before Institution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Cumulative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Settled After Institution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Cumulative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81088"/>
        <c:axId val="39082624"/>
      </c:barChart>
      <c:catAx>
        <c:axId val="390810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 rot="0" vert="wordArtVert"/>
          <a:lstStyle/>
          <a:p>
            <a:pPr>
              <a:defRPr sz="1200"/>
            </a:pPr>
            <a:endParaRPr lang="en-US"/>
          </a:p>
        </c:txPr>
        <c:crossAx val="39082624"/>
        <c:crosses val="autoZero"/>
        <c:auto val="1"/>
        <c:lblAlgn val="ctr"/>
        <c:lblOffset val="100"/>
        <c:noMultiLvlLbl val="0"/>
      </c:catAx>
      <c:valAx>
        <c:axId val="39082624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081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928661417322834"/>
          <c:y val="2.5210084033613446E-2"/>
          <c:w val="0.72142650918635176"/>
          <c:h val="0.19282538212135247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§102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6666666666666666E-2"/>
                  <c:y val="-3.0534351145038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Cumulative (n=10)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§103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3.6666666666666667E-2"/>
                  <c:y val="-1.5267175572519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Cumulative (n=10)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§112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333333333333334E-2"/>
                  <c:y val="-4.198473282442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Cumulative (n=10)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§101</c:v>
                </c:pt>
              </c:strCache>
            </c:strRef>
          </c:tx>
          <c:spPr>
            <a:solidFill>
              <a:srgbClr val="3366CC"/>
            </a:solidFill>
          </c:spPr>
          <c:invertIfNegative val="0"/>
          <c:dLbls>
            <c:dLbl>
              <c:idx val="0"/>
              <c:layout>
                <c:manualLayout>
                  <c:x val="0.04"/>
                  <c:y val="-3.0534351145038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Cumulative (n=10)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933056"/>
        <c:axId val="39934592"/>
        <c:axId val="0"/>
      </c:bar3DChart>
      <c:catAx>
        <c:axId val="39933056"/>
        <c:scaling>
          <c:orientation val="minMax"/>
        </c:scaling>
        <c:delete val="1"/>
        <c:axPos val="b"/>
        <c:majorTickMark val="out"/>
        <c:minorTickMark val="none"/>
        <c:tickLblPos val="nextTo"/>
        <c:crossAx val="39934592"/>
        <c:crosses val="autoZero"/>
        <c:auto val="1"/>
        <c:lblAlgn val="ctr"/>
        <c:lblOffset val="100"/>
        <c:noMultiLvlLbl val="0"/>
      </c:catAx>
      <c:valAx>
        <c:axId val="39934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99330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9833595800524932E-2"/>
          <c:y val="2.2900763358778626E-2"/>
          <c:w val="0.94033280839895006"/>
          <c:h val="9.0443589589469256E-2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§102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0.03"/>
                  <c:y val="-6.106900282502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Cumulative (n=21)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§103</c:v>
                </c:pt>
              </c:strCache>
            </c:strRef>
          </c:tx>
          <c:spPr>
            <a:solidFill>
              <a:srgbClr val="9966FF"/>
            </a:solidFill>
          </c:spPr>
          <c:invertIfNegative val="0"/>
          <c:dLbls>
            <c:dLbl>
              <c:idx val="0"/>
              <c:layout>
                <c:manualLayout>
                  <c:x val="4.3333333333333335E-2"/>
                  <c:y val="-3.8167938931297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Cumulative (n=21)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678336"/>
        <c:axId val="39679872"/>
        <c:axId val="0"/>
      </c:bar3DChart>
      <c:catAx>
        <c:axId val="39678336"/>
        <c:scaling>
          <c:orientation val="minMax"/>
        </c:scaling>
        <c:delete val="1"/>
        <c:axPos val="b"/>
        <c:majorTickMark val="out"/>
        <c:minorTickMark val="none"/>
        <c:tickLblPos val="nextTo"/>
        <c:crossAx val="39679872"/>
        <c:crosses val="autoZero"/>
        <c:auto val="1"/>
        <c:lblAlgn val="ctr"/>
        <c:lblOffset val="100"/>
        <c:noMultiLvlLbl val="0"/>
      </c:catAx>
      <c:valAx>
        <c:axId val="396798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9678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658346456692916"/>
          <c:y val="2.2900763358778626E-2"/>
          <c:w val="0.60016640419947509"/>
          <c:h val="9.0443589589469256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28EE2303-1A97-4E79-86FA-E876D66D962C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D8695E04-E017-436F-9E98-84F802E0B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10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482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3104FE3E-9019-4C75-9DA1-AF9804445805}" type="datetimeFigureOut">
              <a:rPr lang="en-US" smtClean="0"/>
              <a:t>10/8/2014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76A4063A-9F60-45B8-AB4D-6A4C9C5EB7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64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4113C-CE39-432B-91E1-5EF257AA245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0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38699-A9EA-460C-93F3-811BA490049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7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4063A-9F60-45B8-AB4D-6A4C9C5EB7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4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4063A-9F60-45B8-AB4D-6A4C9C5EB7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8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4063A-9F60-45B8-AB4D-6A4C9C5EB7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8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4FDEB-F6BA-47C5-A4E9-6FF01A65369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89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4063A-9F60-45B8-AB4D-6A4C9C5EB7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6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5F7B41D5-B3F6-4A39-9182-D9BC2DB71E69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44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617EB-686A-4B44-A98A-97424BCFA427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8180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CEB579-F03A-41E9-8A13-93E8F66A0941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0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B5074-8138-4606-AB96-8F861269A415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72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234C00DA-6178-4B8B-9797-826669FECED2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75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23CB6F-4E1B-4F14-8B0C-C353F1D3FFBB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1553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D267F7-4BB8-4A27-A76B-5661A6BCFCE6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2660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F8820F-C167-4A92-BA74-867E67A72581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8465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B17F50-D64A-4806-8992-4575576A5734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9098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F9066-2929-422A-8946-6616BF0B6615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3274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45A05E-5C3D-4FD6-980D-E123C303832E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0295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8C59C-ACF4-417B-81A8-F269A4FE74FE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0405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36E07-814D-4F74-B9EB-B38EC80725B0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8177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FFA17E-2CD2-41CC-9C24-4DF90F737F22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40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576D7C-DD3E-4BCF-B5BE-EC861AB92B02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5383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E6B7CB-2598-4966-8C86-001EDD2627A2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4189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1E5A5-2C3F-48D2-BF2F-1D7FCCA1AD2B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4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5F52FA-F667-4828-81D9-F91BF3AE0353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38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89DA3141-7893-4FFE-8C09-CD9C600B1E40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65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6F5B25-05DC-43D0-A9C3-FC77BEE8293B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10657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A8F2C6-170E-4867-BDC3-546C2F3F0362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7693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DFC8A4-A2F6-4F8B-A87B-D318AFC5515B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6073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CFBB6-7AA7-4A4B-8CE0-A19AB62530AA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926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E5B6E-D86F-4339-925F-5C172B2633CF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A7D3E8-3651-4A85-94BD-9B9F4D76B765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9734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D7F9D1-6F30-44AB-86B6-30FC365831F3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23380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DB468-8653-4AFA-9E5D-A2AF58BF147D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5988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8316C-579A-448A-A2FB-03B9EFC542AF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8736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2031D8-BA22-416C-94F1-CC82F439BC09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7384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40602-746C-40A3-A077-A80BBB93AA03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2999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4375BF-7164-4A42-9009-81BEEC201BA4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51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FCB0BB-A59E-4926-B1C7-CA6B4DB9A44F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9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fld id="{DDD00134-4BED-4A0D-B7A2-D005D7EA8270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fld id="{81514DFD-C8F4-435C-B15E-BA1E6FD10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7783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F726AD-B590-46E5-A570-75BD8DFAC2DA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DC5146-C27A-46CA-9FBC-4D1825337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4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63AC89FD-2DEA-4203-BAD8-36670D9BEFF3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39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C4961D-183B-4D79-BAD1-9AB4C686C1A6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E82055-BB89-4C5B-8173-687610CA2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091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64F5BE1-6C37-4A8E-8F69-F471D6B39F07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144281-4587-4B7A-9C38-09CFDAEE2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5753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0F6889-6491-4D1A-88C2-23671277FBF1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3780F2-D5A1-4236-B1EF-2444AB7AD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4220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A09AE0-BBCC-4E0F-B536-E766AD4A6493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923BBF-8A26-4309-B1EF-179A41246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82219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462FA8-8C97-4FB9-A592-F9CB3A00FA0C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E4B2B0-EF4F-4504-B109-FE5C583A8F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8255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5555F3-FA8D-4698-A23B-B26E0D4B9FA4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A20EF0C-CD64-48E9-B010-937EC21FC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8624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9DCA71-A408-4F2B-9FF8-48E515410728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C8E1DB-0B3A-4ADC-831E-2438FCE915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0391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E5373D-2322-44D1-895B-C15E923E57C6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8108A6-0C40-4506-91CD-1BA3BD66A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3705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5BA22-4CCE-4D26-852D-32BD35C4A2ED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C281C5-D61A-4B31-B787-6873E6DE3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0397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E168DC-89E7-48E1-811E-D47EBA20CCDD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988674-266C-4BFC-9FD7-97921729D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197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43E76-9B85-4B44-8C6B-32C410A3A967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8055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5E05C9-8806-475E-AA67-BB44829EF8FE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46DDE3-9EB5-4D33-B113-1FBC28DE249C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720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1B93D0-2FDC-48DC-A2D1-DE1D339EB66F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2684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54C645-9E93-4E86-BABB-D83319F31D4D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080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2D0CB-2066-4E84-BCC0-11879289E672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284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4595C-8B99-42A3-ADDF-CD49B00A15EB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98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CBE910-05CF-4221-BD49-1280C2492811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004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B46F25-AB01-4AD7-90C8-0B9132C523F2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944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B1C5B-2345-422A-A2B7-30D0388DC791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6430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D35DE5-7F86-4861-874E-469757549024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650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8734A3-5D47-4C39-9748-F4C2314FF84C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40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9D68A1-72DA-412D-9D9A-3F1E045CF86C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8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1D14E98E-AB63-421E-8535-8AEFB56C7BB4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6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EF9F41-8355-46F3-9F50-C999B8DA7AF0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1319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3D2E6-7E58-40B4-BE71-30BBC40C5E12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5959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FC2647-59BF-44EB-88E7-DA081EE7E96B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172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4BF316-8774-4FF7-987A-F3E13AE67682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53522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130B6-EB6A-4511-B254-8E68FD7BD9C9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1370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6CC90-BABF-4730-ABDA-17C813C6ABB8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282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A80BC-03DE-47C3-B3EF-31A8F7AF2D18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1005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60EC3-8B61-4129-8DA2-B2C0B92A4E2C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587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B6B5AB-1C10-432C-B4C4-92A7D8A286BE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021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064AC-1ADA-495C-A244-39E3C3413064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8399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3D3FC7-CCBB-44BC-A5F3-9EEE6914654E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0043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7DDEB-843E-4383-BAD0-CA7BE1794E05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68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ACA0C-662F-4FF9-BB01-83D992B2876F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3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AEF3A25C-2117-492D-8EAB-9DEB5A54C40B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43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2A60A3-8E43-49DB-A56E-219618AF1ABC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56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9262C-F860-4496-92E3-1BB6A91AEC08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3402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8F529-AF2E-41E5-89F0-3898552F4DCC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61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8EAAA3-2718-468B-8CAF-937585E2AA83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4045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8FBAEF-C004-4C3C-A88F-7DB2A24833CB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5185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1EBD57-0459-42BA-AF4F-6841345CF10F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8063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D705B6-793F-4A25-A940-935D7A6E4B79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6886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C8A476-FBF9-4E29-B8D1-E52004947494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0430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333AEF-04F4-4F5E-913F-D5FC5A05CAF9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7232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DD063C-4730-4E09-A6A6-99DFD5963135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8989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50DB93-AFC9-42AC-85A7-0A8C6AD2BD35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957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636F0-4B77-4FBD-9230-8CA63F79899B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4414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B0F94-3497-41C9-BB83-5AD513DBB1E4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35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4B6FC-517D-4456-83A4-D923529CA9A2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7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156305F3-B365-4B2B-9325-37692857A4FD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75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5D2557-E73B-43C3-BCF3-BDC6958AC7A6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2253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42D9D-A3D3-4F9A-AA17-65F52E69F3C5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772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9CBB7-54A3-456A-B93A-A529AA20052F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0808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788D7-F772-48BE-954D-D8D2081FC98D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3167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2A12AA-1345-4143-BA23-E678A91F5A0C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3108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3D8B6-2248-4454-9192-FB742DEF67E7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6725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27FEA-1661-4412-93C2-A3FA5C5543BF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800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2FD97-D662-4BF2-8062-C5F97962C3D1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5765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BE565-2129-4224-8098-DBAB12E53B31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2941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36A26-B2BE-47A6-A4BF-CBC9DA52A51C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3383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6313B-3A75-49AD-BB04-9FAAB422F451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8791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5E025-B5FA-4FDB-A7A3-B8D1BD11880E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3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8D8CA7-EA59-432A-B288-301ED6D58192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85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8CFBCBBB-5E43-456E-A4E6-7FA50A7447D1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75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A3C51-A3FC-4695-83D5-39EACEB6EF15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5934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3AD740-94BA-409E-8777-A1B11046F126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0216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522531-FDA7-42CE-9BA7-8B55C10711A2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13888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44B258-DA3E-4E5E-9827-835E17C79931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35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870C99-0197-45B9-9500-083BDCF6811F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2903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C3415-D6BF-426B-AC3B-7A89EDA6226A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5781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A6CE6-DAA8-4B61-AD6B-7DCF916C02E6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2229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49C1DD-075B-4C9C-87B2-A15129BDA7DD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2982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1B3FA-D9B0-4277-9D84-C12C8B1D6FA6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0867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461CEA-CD7F-45DF-ABB2-CA7EB157B3FF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5094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D1341-5E7F-432B-94F1-6599D796F3C1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1297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80511E-C0BE-4B2C-88B9-79E73B33984F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53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71F50817-0443-403E-96D0-675B7F738056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05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E89E3-777F-4EBA-AC4E-096D9F9A19AF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225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559310-4495-4610-AFD8-3380188BBBE1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069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19243C-54C7-443E-ABDB-C27CA34ECEB4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1142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3101FA-4D01-4A78-BFC2-0E3F20BBB3E6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7448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462B0E-CD81-4E81-BD1B-244460ED79C8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9841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738DF-A956-4BBB-BD67-493233FA18F5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7180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9E2F3-25EE-4E59-865A-688940CD22FD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3333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636C9-8657-4B99-BAB7-381E9AD89812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0926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31ECC2-ED3E-4BD9-88FF-50458E5B1A5F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464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080E6B-B6EC-4B0F-8E1F-B68D697C5ABE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0865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4CA98-2E01-490B-B4F8-6C6A12B3C00D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6227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1524000"/>
          </a:xfrm>
        </p:spPr>
        <p:txBody>
          <a:bodyPr anchor="t"/>
          <a:lstStyle>
            <a:lvl1pPr algn="ctr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2E1675-AB87-438D-ADB7-EB1F43F2EE37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08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028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57FE8AA6-949D-467B-8B58-46E990CC6728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t"/>
          <a:lstStyle>
            <a:lvl1pPr>
              <a:defRPr sz="1400"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28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bIns="45720" anchor="t"/>
          <a:lstStyle>
            <a:lvl1pPr>
              <a:defRPr sz="1400"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91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70901E-D96B-4CED-A26B-424966BF44A3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3717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54E02-8F4D-4CBD-BE20-181A85690C55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0954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4BF33D-5445-49CB-9DED-86610AF6CA3E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6813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47F875-1011-4E81-9A6D-793F61251E7C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4291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6E561-86E8-47CE-BA58-EFDF478D4C46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5083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6EEDE-9EE8-4869-A65C-144A1F80EA10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1972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47B20F-5CB2-4EE0-8090-67BBF1109254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2595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9339B-6789-4DB0-B1DE-CD80CEBE9C54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6209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87B59-9F3C-4E1F-9926-11FB887768EB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3105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96CCA-E243-487F-B054-D31236F16529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0991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915BE0-014E-45E9-A7D4-C52246718CF7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469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096BC3A9-885F-44F8-9452-1D827196AA62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5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00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62448B4A-78F4-490C-8F36-A0C3C354FB5B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6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BC45F2-BBFD-454F-8E59-FBD42F66561D}" type="datetime1">
              <a:rPr lang="en-US" smtClean="0"/>
              <a:t>10/8/2014</a:t>
            </a:fld>
            <a:endParaRPr lang="en-US" dirty="0"/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 dirty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rgbClr val="273C56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96D96-5C1B-47BD-8F69-10FFDA990F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E38FF7A4-B9DF-47EB-ACC1-CB84BAA1ED4E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8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AF3A1611-532B-4021-8972-69017A65924F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5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E6198FC6-20ED-40AB-928D-901AC2440511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8C85B5D3-B4C4-41E8-B9D0-99B4E7869A41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23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00ADA98A-BCFF-4354-A83F-B498DE34DF47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9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B108B402-AC19-46B1-8EC1-9780678ECB4D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5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7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C4A69F9-E6BB-4C20-B566-24787AF08870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b="-305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28600"/>
            <a:ext cx="7162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1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5D44916F-83FF-4016-A05A-7AAB52C6ABE4}" type="datetime1">
              <a:rPr lang="en-US" smtClean="0">
                <a:solidFill>
                  <a:srgbClr val="273C56"/>
                </a:solidFill>
              </a:rPr>
              <a:t>10/8/2014</a:t>
            </a:fld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>
              <a:solidFill>
                <a:srgbClr val="273C56"/>
              </a:solidFill>
            </a:endParaRPr>
          </a:p>
        </p:txBody>
      </p:sp>
      <p:sp>
        <p:nvSpPr>
          <p:cNvPr id="1101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9144" numCol="1" anchor="b" anchorCtr="0" compatLnSpc="1">
            <a:prstTxWarp prst="textNoShape">
              <a:avLst/>
            </a:prstTxWarp>
          </a:bodyPr>
          <a:lstStyle>
            <a:lvl1pPr algn="r">
              <a:defRPr sz="1200" b="0" i="0">
                <a:solidFill>
                  <a:schemeClr val="accent1"/>
                </a:solidFill>
                <a:latin typeface="+mn-lt"/>
              </a:defRPr>
            </a:lvl1pPr>
          </a:lstStyle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‹#›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6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/>
            </a:r>
            <a:br>
              <a:rPr lang="en-US" sz="4400" b="1" dirty="0" smtClean="0">
                <a:solidFill>
                  <a:srgbClr val="C00000"/>
                </a:solidFill>
              </a:rPr>
            </a:br>
            <a:r>
              <a:rPr lang="en-US" sz="4400" b="1" dirty="0">
                <a:solidFill>
                  <a:srgbClr val="C00000"/>
                </a:solidFill>
              </a:rPr>
              <a:t>PTAB Trial </a:t>
            </a:r>
            <a:r>
              <a:rPr lang="en-US" sz="4400" b="1" dirty="0" smtClean="0">
                <a:solidFill>
                  <a:srgbClr val="C00000"/>
                </a:solidFill>
              </a:rPr>
              <a:t>Proceedings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+mj-lt"/>
              </a:rPr>
            </a:br>
            <a:r>
              <a:rPr lang="en-US" sz="2800" b="1" dirty="0"/>
              <a:t>Tips from the Bench</a:t>
            </a:r>
            <a:r>
              <a:rPr lang="en-US" sz="4000" b="1" dirty="0" smtClean="0">
                <a:latin typeface="+mj-lt"/>
              </a:rPr>
              <a:t/>
            </a:r>
            <a:br>
              <a:rPr lang="en-US" sz="4000" b="1" dirty="0" smtClean="0">
                <a:latin typeface="+mj-lt"/>
              </a:rPr>
            </a:br>
            <a:r>
              <a:rPr lang="en-US" sz="1800" b="1" dirty="0" smtClean="0">
                <a:solidFill>
                  <a:srgbClr val="C00000"/>
                </a:solidFill>
              </a:rPr>
              <a:t>October 16, 2014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9005DA-CEE5-436F-90EC-A6CF95D96852}" type="slidenum">
              <a:rPr lang="en-US" smtClean="0">
                <a:solidFill>
                  <a:srgbClr val="273C56"/>
                </a:solidFill>
              </a:rPr>
              <a:pPr/>
              <a:t>1</a:t>
            </a:fld>
            <a:endParaRPr lang="en-US" dirty="0">
              <a:solidFill>
                <a:srgbClr val="273C56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095226"/>
              </p:ext>
            </p:extLst>
          </p:nvPr>
        </p:nvGraphicFramePr>
        <p:xfrm>
          <a:off x="2667000" y="3962400"/>
          <a:ext cx="6324600" cy="1188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324600"/>
              </a:tblGrid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The Honorable Brian Murphy (PTAB)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Louis W.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Beardell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, Jr. (Morgan Lewis &amp; </a:t>
                      </a:r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Bockius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Michael F. Snyder (Volpe and Koenig)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266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3400"/>
            <a:ext cx="7162800" cy="1066800"/>
          </a:xfrm>
        </p:spPr>
        <p:txBody>
          <a:bodyPr/>
          <a:lstStyle/>
          <a:p>
            <a:r>
              <a:rPr lang="en-US" sz="3200" b="1" dirty="0"/>
              <a:t>Final Written </a:t>
            </a:r>
            <a:r>
              <a:rPr lang="en-US" sz="3200" b="1" dirty="0" smtClean="0"/>
              <a:t>Decisions: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Basis for </a:t>
            </a:r>
            <a:r>
              <a:rPr lang="en-US" sz="3200" b="1" dirty="0" smtClean="0"/>
              <a:t>Unpatentability </a:t>
            </a:r>
            <a:r>
              <a:rPr lang="en-US" sz="2000" b="1" dirty="0" smtClean="0"/>
              <a:t>(As </a:t>
            </a:r>
            <a:r>
              <a:rPr lang="en-US" sz="2000" b="1" dirty="0"/>
              <a:t>of </a:t>
            </a:r>
            <a:r>
              <a:rPr lang="en-US" sz="2000" b="1" dirty="0" smtClean="0"/>
              <a:t>6/18/2014)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5215091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CBM (11 decisions)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5207253"/>
            <a:ext cx="26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IPR (67 decisions)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F97795-DA32-482C-8D1F-D06FA43F384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791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/>
              <a:t>* </a:t>
            </a:r>
            <a:r>
              <a:rPr lang="en-US" sz="1600" dirty="0" smtClean="0"/>
              <a:t>Multiple bases can be reported for a single Final Written Decision</a:t>
            </a:r>
          </a:p>
          <a:p>
            <a:endParaRPr lang="en-US" sz="12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68474169"/>
              </p:ext>
            </p:extLst>
          </p:nvPr>
        </p:nvGraphicFramePr>
        <p:xfrm>
          <a:off x="490779" y="1879853"/>
          <a:ext cx="3810000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07260240"/>
              </p:ext>
            </p:extLst>
          </p:nvPr>
        </p:nvGraphicFramePr>
        <p:xfrm>
          <a:off x="4724400" y="1878561"/>
          <a:ext cx="3810000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99889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772400" cy="3352800"/>
          </a:xfrm>
        </p:spPr>
        <p:txBody>
          <a:bodyPr/>
          <a:lstStyle/>
          <a:p>
            <a:pPr marL="0" lvl="0" indent="0" algn="ctr">
              <a:buNone/>
            </a:pPr>
            <a:endParaRPr lang="en-US" sz="5400" dirty="0" smtClean="0"/>
          </a:p>
          <a:p>
            <a:pPr marL="0" lvl="0" indent="0" algn="ctr">
              <a:buNone/>
            </a:pPr>
            <a:r>
              <a:rPr lang="en-US" sz="5400" b="1" dirty="0" smtClean="0">
                <a:solidFill>
                  <a:schemeClr val="accent1"/>
                </a:solidFill>
                <a:latin typeface="+mj-lt"/>
              </a:rPr>
              <a:t>Thank You</a:t>
            </a:r>
            <a:endParaRPr lang="en-US" sz="5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2895600" cy="457200"/>
          </a:xfrm>
        </p:spPr>
        <p:txBody>
          <a:bodyPr/>
          <a:lstStyle/>
          <a:p>
            <a:pPr>
              <a:defRPr/>
            </a:pPr>
            <a:fld id="{0E631215-251D-4A40-9B89-3AA18C35486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98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Trial Proceeding Timeline</a:t>
            </a:r>
            <a:endParaRPr lang="en-US" sz="4000" b="1" dirty="0"/>
          </a:p>
        </p:txBody>
      </p:sp>
      <p:pic>
        <p:nvPicPr>
          <p:cNvPr id="5" name="Picture 2" descr="timeline cha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D79F-CF7F-4B2C-8D18-CCF7B0536F99}" type="slidenum">
              <a:rPr lang="en-US" smtClean="0">
                <a:solidFill>
                  <a:srgbClr val="273C56"/>
                </a:solidFill>
              </a:rPr>
              <a:pPr/>
              <a:t>2</a:t>
            </a:fld>
            <a:endParaRPr lang="en-US" dirty="0">
              <a:solidFill>
                <a:srgbClr val="273C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88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AIA Progress </a:t>
            </a:r>
            <a:r>
              <a:rPr lang="en-US" sz="2200" dirty="0" smtClean="0"/>
              <a:t>(as of October 2, 2014)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225296" y="1342634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AIA Monthly Filings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27410"/>
            <a:ext cx="8839200" cy="482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613169"/>
              </p:ext>
            </p:extLst>
          </p:nvPr>
        </p:nvGraphicFramePr>
        <p:xfrm>
          <a:off x="609600" y="2514600"/>
          <a:ext cx="1414128" cy="1025421"/>
        </p:xfrm>
        <a:graphic>
          <a:graphicData uri="http://schemas.openxmlformats.org/drawingml/2006/table">
            <a:tbl>
              <a:tblPr/>
              <a:tblGrid>
                <a:gridCol w="1042653"/>
                <a:gridCol w="371475"/>
              </a:tblGrid>
              <a:tr h="197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2,094</a:t>
                      </a:r>
                      <a:endParaRPr lang="en-US" sz="11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26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CBM </a:t>
                      </a:r>
                    </a:p>
                  </a:txBody>
                  <a:tcPr marL="9525" marR="9525" marT="9525" marB="914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97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PGR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711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1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06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FFFF"/>
                </a:solidFill>
              </a:rPr>
              <a:t>AIA Progress </a:t>
            </a:r>
            <a:r>
              <a:rPr lang="en-US" sz="2200" dirty="0" smtClean="0">
                <a:solidFill>
                  <a:srgbClr val="FFFFFF"/>
                </a:solidFill>
              </a:rPr>
              <a:t>(</a:t>
            </a:r>
            <a:r>
              <a:rPr lang="en-US" sz="2200" dirty="0">
                <a:solidFill>
                  <a:srgbClr val="FFFFFF"/>
                </a:solidFill>
              </a:rPr>
              <a:t>as of </a:t>
            </a:r>
            <a:r>
              <a:rPr lang="en-US" sz="2200" dirty="0" smtClean="0">
                <a:solidFill>
                  <a:srgbClr val="FFFFFF"/>
                </a:solidFill>
              </a:rPr>
              <a:t>October 2, </a:t>
            </a:r>
            <a:r>
              <a:rPr lang="en-US" sz="2200" dirty="0">
                <a:solidFill>
                  <a:srgbClr val="FFFFFF"/>
                </a:solidFill>
              </a:rPr>
              <a:t>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3200" dirty="0"/>
              <a:t>AIA </a:t>
            </a:r>
            <a:r>
              <a:rPr lang="en-US" sz="3200" dirty="0" smtClean="0"/>
              <a:t>Petition </a:t>
            </a:r>
            <a:r>
              <a:rPr lang="en-US" sz="3200" dirty="0"/>
              <a:t>Technology Breakdown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109978"/>
              </p:ext>
            </p:extLst>
          </p:nvPr>
        </p:nvGraphicFramePr>
        <p:xfrm>
          <a:off x="1295400" y="2209800"/>
          <a:ext cx="7391400" cy="4518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76706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AIA Progress </a:t>
            </a:r>
            <a:r>
              <a:rPr lang="en-US" sz="2400" dirty="0" smtClean="0"/>
              <a:t>(as of October 2, 2014)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467600" cy="411480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Cumulative Patent </a:t>
            </a:r>
            <a:r>
              <a:rPr lang="en-US" sz="3200" dirty="0"/>
              <a:t>Owner Preliminary Responses</a:t>
            </a:r>
          </a:p>
          <a:p>
            <a:pPr marL="0" indent="0">
              <a:spcBef>
                <a:spcPts val="0"/>
              </a:spcBef>
              <a:spcAft>
                <a:spcPts val="9200"/>
              </a:spcAft>
              <a:buNone/>
            </a:pPr>
            <a:endParaRPr lang="en-US" sz="105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600" dirty="0" smtClean="0"/>
          </a:p>
          <a:p>
            <a:pPr marL="0" indent="0">
              <a:buNone/>
            </a:pPr>
            <a:endParaRPr lang="en-US" sz="1600" dirty="0"/>
          </a:p>
          <a:p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9159"/>
              </p:ext>
            </p:extLst>
          </p:nvPr>
        </p:nvGraphicFramePr>
        <p:xfrm>
          <a:off x="1219200" y="3505200"/>
          <a:ext cx="6172200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162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Filed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Waived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62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IPR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</a:rPr>
                        <a:t>1,076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</a:rPr>
                        <a:t>266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625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CBM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</a:rPr>
                        <a:t>149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</a:rPr>
                        <a:t>20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4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AIA Progress </a:t>
            </a:r>
            <a:r>
              <a:rPr lang="en-US" sz="2400" dirty="0" smtClean="0"/>
              <a:t>(as of October 2, 2014)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4676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AIA Petition Dispositions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600" dirty="0" smtClean="0"/>
          </a:p>
          <a:p>
            <a:pPr marL="0" indent="0">
              <a:buNone/>
            </a:pPr>
            <a:endParaRPr lang="en-US" sz="1600" dirty="0"/>
          </a:p>
          <a:p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01263"/>
              </p:ext>
            </p:extLst>
          </p:nvPr>
        </p:nvGraphicFramePr>
        <p:xfrm>
          <a:off x="1143000" y="2133600"/>
          <a:ext cx="7391400" cy="4368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181"/>
                <a:gridCol w="956630"/>
                <a:gridCol w="1066193"/>
                <a:gridCol w="1007796"/>
                <a:gridCol w="1066800"/>
                <a:gridCol w="934293"/>
                <a:gridCol w="1275507"/>
              </a:tblGrid>
              <a:tr h="1066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Trials Instituted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Joinders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libri"/>
                        </a:rPr>
                        <a:t>Percent Instituted</a:t>
                      </a:r>
                      <a:endParaRPr lang="en-US" sz="16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Denials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Total </a:t>
                      </a:r>
                      <a:r>
                        <a:rPr lang="en-US" sz="1600" dirty="0">
                          <a:effectLst/>
                        </a:rPr>
                        <a:t>No. of Decisions on Institution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72272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IPR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FY13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167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</a:t>
                      </a:r>
                      <a:r>
                        <a:rPr lang="en-US" sz="2000" baseline="30000" dirty="0">
                          <a:effectLst/>
                        </a:rPr>
                        <a:t>+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87%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203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72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FY14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557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15</a:t>
                      </a:r>
                      <a:r>
                        <a:rPr lang="en-US" sz="2000" baseline="30000" dirty="0" smtClean="0">
                          <a:effectLst/>
                        </a:rPr>
                        <a:t>+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75%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193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765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72272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FY15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7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4</a:t>
                      </a:r>
                      <a:r>
                        <a:rPr lang="en-US" sz="2000" baseline="30000" dirty="0" smtClean="0">
                          <a:effectLst/>
                          <a:latin typeface="+mn-lt"/>
                          <a:ea typeface="Calibri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73%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4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15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67929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CBM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FY13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14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82%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722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FY14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77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</a:rPr>
                        <a:t>1</a:t>
                      </a:r>
                      <a:r>
                        <a:rPr lang="en-US" sz="2000" baseline="30000" dirty="0" smtClean="0">
                          <a:effectLst/>
                        </a:rPr>
                        <a:t>+</a:t>
                      </a: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75%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26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</a:rPr>
                        <a:t>104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72272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FY15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-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100%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-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47227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DER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FY14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-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-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0%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US" sz="20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9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440487" cy="914403"/>
          </a:xfrm>
          <a:noFill/>
        </p:spPr>
        <p:txBody>
          <a:bodyPr/>
          <a:lstStyle/>
          <a:p>
            <a:pPr lvl="0" algn="l">
              <a:spcBef>
                <a:spcPct val="20000"/>
              </a:spcBef>
            </a:pPr>
            <a:r>
              <a:rPr lang="en-US" sz="4000" dirty="0" smtClean="0">
                <a:ln cmpd="thickThin">
                  <a:noFill/>
                  <a:bevel/>
                </a:ln>
                <a:solidFill>
                  <a:schemeClr val="bg1"/>
                </a:solidFill>
              </a:rPr>
              <a:t>Discovery</a:t>
            </a:r>
            <a:endParaRPr lang="en-US" sz="4000" dirty="0">
              <a:ln cmpd="thickThin">
                <a:noFill/>
                <a:bevel/>
              </a:ln>
              <a:solidFill>
                <a:schemeClr val="bg1"/>
              </a:solidFill>
            </a:endParaRP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F97795-DA32-482C-8D1F-D06FA43F384C}" type="slidenum">
              <a:rPr lang="en-US" smtClean="0">
                <a:solidFill>
                  <a:srgbClr val="273C56"/>
                </a:solidFill>
              </a:rPr>
              <a:pPr/>
              <a:t>7</a:t>
            </a:fld>
            <a:endParaRPr lang="en-US" dirty="0">
              <a:solidFill>
                <a:srgbClr val="273C56"/>
              </a:solidFill>
            </a:endParaRPr>
          </a:p>
        </p:txBody>
      </p:sp>
      <p:pic>
        <p:nvPicPr>
          <p:cNvPr id="4" name="Picture 2" descr="&quot;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73" y="1992184"/>
            <a:ext cx="8423727" cy="44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eft Brace 6" descr="&quot;&quot;"/>
          <p:cNvSpPr/>
          <p:nvPr/>
        </p:nvSpPr>
        <p:spPr bwMode="auto">
          <a:xfrm rot="5400000">
            <a:off x="4434831" y="376756"/>
            <a:ext cx="883937" cy="3962400"/>
          </a:xfrm>
          <a:prstGeom prst="leftBrace">
            <a:avLst>
              <a:gd name="adj1" fmla="val 8333"/>
              <a:gd name="adj2" fmla="val 51158"/>
            </a:avLst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5240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Discovery Period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69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900" dirty="0" smtClean="0"/>
              <a:t>AIA Progress</a:t>
            </a:r>
            <a:r>
              <a:rPr lang="en-US" sz="4400" dirty="0" smtClean="0"/>
              <a:t> </a:t>
            </a:r>
            <a:r>
              <a:rPr lang="en-US" sz="2400" dirty="0" smtClean="0"/>
              <a:t>(as of October 2, 2014)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4676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AIA Final Dispositions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22930"/>
              </p:ext>
            </p:extLst>
          </p:nvPr>
        </p:nvGraphicFramePr>
        <p:xfrm>
          <a:off x="1066800" y="2209800"/>
          <a:ext cx="7772398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5040"/>
                <a:gridCol w="1078560"/>
                <a:gridCol w="2057400"/>
                <a:gridCol w="1828800"/>
                <a:gridCol w="1752598"/>
              </a:tblGrid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Settlements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</a:rPr>
                        <a:t>Adverse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Calibri"/>
                        </a:rPr>
                        <a:t> Judgments</a:t>
                      </a:r>
                      <a:endParaRPr lang="en-US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Final Written Decisions</a:t>
                      </a:r>
                      <a:endParaRPr lang="en-US" sz="2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1336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IPR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</a:rPr>
                        <a:t>FY13</a:t>
                      </a:r>
                      <a:endParaRPr lang="en-US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</a:rPr>
                        <a:t>38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2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0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</a:rPr>
                        <a:t>FY14</a:t>
                      </a:r>
                      <a:endParaRPr lang="en-US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210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39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130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</a:rPr>
                        <a:t>FY15</a:t>
                      </a:r>
                      <a:endParaRPr lang="en-US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-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-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1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1336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CBM</a:t>
                      </a: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</a:rPr>
                        <a:t>FY13</a:t>
                      </a:r>
                      <a:endParaRPr lang="en-US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0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</a:rPr>
                        <a:t>1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</a:rPr>
                        <a:t>FY14</a:t>
                      </a:r>
                      <a:endParaRPr lang="en-US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27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3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13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213360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</a:rPr>
                        <a:t>FY15</a:t>
                      </a:r>
                      <a:endParaRPr lang="en-US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-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-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</a:rPr>
                        <a:t>-</a:t>
                      </a:r>
                      <a:endParaRPr lang="en-US" sz="28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8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781800" cy="1066800"/>
          </a:xfrm>
        </p:spPr>
        <p:txBody>
          <a:bodyPr/>
          <a:lstStyle/>
          <a:p>
            <a:r>
              <a:rPr lang="en-US" sz="4000" b="1" dirty="0" smtClean="0"/>
              <a:t>Settlements</a:t>
            </a:r>
            <a:r>
              <a:rPr lang="en-US" sz="4000" b="1" baseline="30000" dirty="0" smtClean="0"/>
              <a:t>*</a:t>
            </a:r>
            <a:r>
              <a:rPr lang="en-US" sz="4000" b="1" dirty="0" smtClean="0"/>
              <a:t> </a:t>
            </a:r>
            <a:r>
              <a:rPr lang="en-US" sz="2000" b="1" dirty="0" smtClean="0"/>
              <a:t>(As </a:t>
            </a:r>
            <a:r>
              <a:rPr lang="en-US" sz="2000" b="1" dirty="0"/>
              <a:t>of </a:t>
            </a:r>
            <a:r>
              <a:rPr lang="en-US" sz="2000" b="1" dirty="0" smtClean="0"/>
              <a:t>6/18/2014)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154" y="486773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CBM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89908" y="486773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IPR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4F97795-DA32-482C-8D1F-D06FA43F384C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18598341"/>
              </p:ext>
            </p:extLst>
          </p:nvPr>
        </p:nvGraphicFramePr>
        <p:xfrm>
          <a:off x="532754" y="1828799"/>
          <a:ext cx="3810000" cy="322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33007064"/>
              </p:ext>
            </p:extLst>
          </p:nvPr>
        </p:nvGraphicFramePr>
        <p:xfrm>
          <a:off x="4799954" y="1828799"/>
          <a:ext cx="3810000" cy="322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5334000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Pool is taken from 169 cases that have settled since inception.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64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USPTO_campu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USPTO2">
  <a:themeElements>
    <a:clrScheme name="1_USPTO_campu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273C56"/>
      </a:accent1>
      <a:accent2>
        <a:srgbClr val="800000"/>
      </a:accent2>
      <a:accent3>
        <a:srgbClr val="FFFFFF"/>
      </a:accent3>
      <a:accent4>
        <a:srgbClr val="000000"/>
      </a:accent4>
      <a:accent5>
        <a:srgbClr val="ACAFB4"/>
      </a:accent5>
      <a:accent6>
        <a:srgbClr val="730000"/>
      </a:accent6>
      <a:hlink>
        <a:srgbClr val="0000CC"/>
      </a:hlink>
      <a:folHlink>
        <a:srgbClr val="336699"/>
      </a:folHlink>
    </a:clrScheme>
    <a:fontScheme name="1_USPTO_campu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USPTO_campu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273C56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CAFB4"/>
        </a:accent5>
        <a:accent6>
          <a:srgbClr val="730000"/>
        </a:accent6>
        <a:hlink>
          <a:srgbClr val="0000CC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296</Words>
  <Application>Microsoft Office PowerPoint</Application>
  <PresentationFormat>On-screen Show (4:3)</PresentationFormat>
  <Paragraphs>167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USPTO2</vt:lpstr>
      <vt:lpstr>1_USPTO2</vt:lpstr>
      <vt:lpstr>2_USPTO2</vt:lpstr>
      <vt:lpstr>3_USPTO2</vt:lpstr>
      <vt:lpstr>4_USPTO2</vt:lpstr>
      <vt:lpstr>5_USPTO2</vt:lpstr>
      <vt:lpstr>6_USPTO2</vt:lpstr>
      <vt:lpstr>7_USPTO2</vt:lpstr>
      <vt:lpstr>8_USPTO2</vt:lpstr>
      <vt:lpstr>9_USPTO2</vt:lpstr>
      <vt:lpstr>1_USPTO_campus</vt:lpstr>
      <vt:lpstr> PTAB Trial Proceedings Tips from the Bench October 16, 2014</vt:lpstr>
      <vt:lpstr>Trial Proceeding Timeline</vt:lpstr>
      <vt:lpstr>AIA Progress (as of October 2, 2014)</vt:lpstr>
      <vt:lpstr>AIA Progress (as of October 2, 2014)</vt:lpstr>
      <vt:lpstr>AIA Progress (as of October 2, 2014)</vt:lpstr>
      <vt:lpstr>AIA Progress (as of October 2, 2014)</vt:lpstr>
      <vt:lpstr>Discovery</vt:lpstr>
      <vt:lpstr>AIA Progress (as of October 2, 2014)</vt:lpstr>
      <vt:lpstr>Settlements* (As of 6/18/2014) </vt:lpstr>
      <vt:lpstr>Final Written Decisions: Basis for Unpatentability (As of 6/18/2014) </vt:lpstr>
      <vt:lpstr>PowerPoint Presentation</vt:lpstr>
    </vt:vector>
  </TitlesOfParts>
  <Company>U.S. Patent and Trademark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kflanagan</dc:creator>
  <cp:lastModifiedBy>USPTO</cp:lastModifiedBy>
  <cp:revision>277</cp:revision>
  <cp:lastPrinted>2014-04-14T13:49:30Z</cp:lastPrinted>
  <dcterms:created xsi:type="dcterms:W3CDTF">2014-01-15T00:48:56Z</dcterms:created>
  <dcterms:modified xsi:type="dcterms:W3CDTF">2014-10-08T19:22:28Z</dcterms:modified>
</cp:coreProperties>
</file>