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64" r:id="rId4"/>
    <p:sldId id="265" r:id="rId5"/>
    <p:sldId id="266" r:id="rId6"/>
    <p:sldId id="270" r:id="rId7"/>
    <p:sldId id="267" r:id="rId8"/>
    <p:sldId id="268" r:id="rId9"/>
    <p:sldId id="271" r:id="rId10"/>
    <p:sldId id="272" r:id="rId11"/>
    <p:sldId id="273" r:id="rId12"/>
    <p:sldId id="274" r:id="rId13"/>
    <p:sldId id="275" r:id="rId14"/>
    <p:sldId id="269" r:id="rId15"/>
    <p:sldId id="280" r:id="rId16"/>
    <p:sldId id="281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2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5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3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1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8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3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FA46-04F6-49A6-9C6B-3946F9716E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046C-55FC-4C23-A119-948E372E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iladelphia Intellectual Property Law Asso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1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7" y="381000"/>
            <a:ext cx="83724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4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4" y="420914"/>
            <a:ext cx="84296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04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575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9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80988"/>
            <a:ext cx="840105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48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23850"/>
            <a:ext cx="83439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993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592763"/>
          </a:xfrm>
        </p:spPr>
        <p:txBody>
          <a:bodyPr>
            <a:normAutofit/>
          </a:bodyPr>
          <a:lstStyle/>
          <a:p>
            <a:r>
              <a:rPr lang="en-US" sz="2800" b="1" dirty="0"/>
              <a:t>2014-2015 Program </a:t>
            </a:r>
            <a:r>
              <a:rPr lang="en-US" sz="2800" b="1" dirty="0" smtClean="0"/>
              <a:t>Schedule</a:t>
            </a:r>
          </a:p>
          <a:p>
            <a:endParaRPr lang="en-US" sz="1400" b="1" dirty="0"/>
          </a:p>
          <a:p>
            <a:pPr marL="0" indent="0">
              <a:buNone/>
            </a:pPr>
            <a:r>
              <a:rPr lang="en-US" sz="2100" b="1" dirty="0" smtClean="0"/>
              <a:t>         Meeting </a:t>
            </a:r>
            <a:r>
              <a:rPr lang="en-US" sz="2100" b="1" dirty="0"/>
              <a:t>Date</a:t>
            </a:r>
            <a:r>
              <a:rPr lang="en-US" sz="2100" dirty="0"/>
              <a:t>		</a:t>
            </a:r>
            <a:r>
              <a:rPr lang="en-US" sz="2100" dirty="0" smtClean="0"/>
              <a:t>                    </a:t>
            </a:r>
            <a:r>
              <a:rPr lang="en-US" sz="2100" b="1" dirty="0" smtClean="0"/>
              <a:t>Topic</a:t>
            </a:r>
            <a:r>
              <a:rPr lang="en-US" sz="2100" dirty="0"/>
              <a:t>	</a:t>
            </a:r>
          </a:p>
          <a:p>
            <a:r>
              <a:rPr lang="en-US" sz="2100" dirty="0" smtClean="0"/>
              <a:t>October </a:t>
            </a:r>
            <a:r>
              <a:rPr lang="en-US" sz="2100" dirty="0"/>
              <a:t>16, 2014		An </a:t>
            </a:r>
            <a:r>
              <a:rPr lang="en-US" sz="2100" dirty="0" smtClean="0"/>
              <a:t>Update </a:t>
            </a:r>
            <a:r>
              <a:rPr lang="en-US" sz="2100" dirty="0"/>
              <a:t>From </a:t>
            </a:r>
            <a:r>
              <a:rPr lang="en-US" sz="2100" dirty="0" smtClean="0"/>
              <a:t>and ALJ at the </a:t>
            </a:r>
            <a:r>
              <a:rPr lang="en-US" sz="2100" dirty="0"/>
              <a:t>USPTO </a:t>
            </a:r>
            <a:r>
              <a:rPr lang="en-US" sz="2100" dirty="0" smtClean="0"/>
              <a:t>				Patent Trial </a:t>
            </a:r>
            <a:r>
              <a:rPr lang="en-US" sz="2100" dirty="0"/>
              <a:t>and Appeal Board	</a:t>
            </a:r>
            <a:endParaRPr lang="en-US" sz="2100" dirty="0" smtClean="0"/>
          </a:p>
          <a:p>
            <a:endParaRPr lang="en-US" sz="2100" dirty="0"/>
          </a:p>
          <a:p>
            <a:r>
              <a:rPr lang="en-US" sz="2100" dirty="0"/>
              <a:t>November 19, </a:t>
            </a:r>
            <a:r>
              <a:rPr lang="en-US" sz="2100" dirty="0" smtClean="0"/>
              <a:t>2014		Judges</a:t>
            </a:r>
            <a:r>
              <a:rPr lang="en-US" sz="2100" dirty="0"/>
              <a:t>’ </a:t>
            </a:r>
            <a:r>
              <a:rPr lang="en-US" sz="2100" dirty="0" smtClean="0"/>
              <a:t>Dinner at The </a:t>
            </a:r>
            <a:r>
              <a:rPr lang="en-US" sz="2100" dirty="0"/>
              <a:t>Barnes Foundation	</a:t>
            </a:r>
            <a:r>
              <a:rPr lang="en-US" sz="2100" dirty="0" smtClean="0"/>
              <a:t>			Honoring </a:t>
            </a:r>
            <a:r>
              <a:rPr lang="en-US" sz="2100" dirty="0"/>
              <a:t>Hon. Gregory M. Sleet, U.S. </a:t>
            </a:r>
            <a:r>
              <a:rPr lang="en-US" sz="2100" dirty="0" smtClean="0"/>
              <a:t>				District </a:t>
            </a:r>
            <a:r>
              <a:rPr lang="en-US" sz="2100" dirty="0"/>
              <a:t>Judge for the District </a:t>
            </a:r>
            <a:r>
              <a:rPr lang="en-US" sz="2100" dirty="0" smtClean="0"/>
              <a:t>of Delaware</a:t>
            </a:r>
            <a:r>
              <a:rPr lang="en-US" sz="2100" dirty="0"/>
              <a:t>, 	</a:t>
            </a:r>
          </a:p>
          <a:p>
            <a:r>
              <a:rPr lang="en-US" sz="2100" dirty="0"/>
              <a:t>January 15, 2015		An Update from the Copyright Office	</a:t>
            </a:r>
            <a:endParaRPr lang="en-US" sz="2100" dirty="0" smtClean="0"/>
          </a:p>
          <a:p>
            <a:endParaRPr lang="en-US" sz="2100" dirty="0"/>
          </a:p>
          <a:p>
            <a:r>
              <a:rPr lang="en-US" sz="2100" dirty="0"/>
              <a:t>February 19, 2015	</a:t>
            </a:r>
            <a:r>
              <a:rPr lang="en-US" sz="2100" dirty="0" smtClean="0"/>
              <a:t>	Trademarks </a:t>
            </a:r>
            <a:r>
              <a:rPr lang="en-US" sz="2100" dirty="0"/>
              <a:t>in the Wine Industry (plus </a:t>
            </a:r>
            <a:r>
              <a:rPr lang="en-US" sz="2100" dirty="0" smtClean="0"/>
              <a:t>				a </a:t>
            </a:r>
            <a:r>
              <a:rPr lang="en-US" sz="2100" dirty="0"/>
              <a:t>wine tasting)	</a:t>
            </a: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Philadelphia Intellectual Property Law Asso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86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6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New PIPLA Benefit</a:t>
            </a:r>
            <a:r>
              <a:rPr lang="en-US" sz="2800" dirty="0"/>
              <a:t>	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With our booking of the Judges’ Dinner at the Barnes Foundation we get a corporate membership</a:t>
            </a:r>
          </a:p>
          <a:p>
            <a:endParaRPr lang="en-US" sz="2800" dirty="0"/>
          </a:p>
          <a:p>
            <a:pPr lvl="1"/>
            <a:r>
              <a:rPr lang="en-US" sz="2400" dirty="0" smtClean="0"/>
              <a:t>Limited number (50) free tickets</a:t>
            </a:r>
          </a:p>
          <a:p>
            <a:pPr lvl="1"/>
            <a:r>
              <a:rPr lang="en-US" sz="2400" dirty="0" smtClean="0"/>
              <a:t>Two private tours with a docent with up to 15 guests</a:t>
            </a:r>
          </a:p>
          <a:p>
            <a:pPr lvl="1"/>
            <a:r>
              <a:rPr lang="en-US" sz="2400" dirty="0" smtClean="0"/>
              <a:t>Discounts in the store and restaurant</a:t>
            </a:r>
          </a:p>
          <a:p>
            <a:pPr lvl="1"/>
            <a:r>
              <a:rPr lang="en-US" sz="2400" dirty="0" smtClean="0"/>
              <a:t>Discounts for other event bookings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Contact Jay Halt if you would like to take advantage 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of any of these benefits.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Philadelphia Intellectual Property Law Asso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86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1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Please return sign in sheets and evaluation forms</a:t>
            </a:r>
          </a:p>
          <a:p>
            <a:endParaRPr lang="en-US" sz="3000" dirty="0"/>
          </a:p>
          <a:p>
            <a:endParaRPr lang="en-US" sz="3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Philadelphia Intellectual Property Law Asso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86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6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PA and DE sign up sheets are circulating</a:t>
            </a:r>
          </a:p>
          <a:p>
            <a:r>
              <a:rPr lang="en-US" sz="3000" dirty="0" smtClean="0"/>
              <a:t>If you are NY or NJ, please sign PA sheet</a:t>
            </a:r>
          </a:p>
          <a:p>
            <a:r>
              <a:rPr lang="en-US" sz="3000" dirty="0" smtClean="0"/>
              <a:t>Please fill out an evaluation form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Philadelphia Intellectual Property Law Asso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86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Start-up, Investment Funding and IP;  What Is the Best Option for Your Company (or Your Client)?</a:t>
            </a:r>
          </a:p>
        </p:txBody>
      </p:sp>
    </p:spTree>
    <p:extLst>
      <p:ext uri="{BB962C8B-B14F-4D97-AF65-F5344CB8AC3E}">
        <p14:creationId xmlns:p14="http://schemas.microsoft.com/office/powerpoint/2010/main" val="156185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John O’Malley </a:t>
            </a:r>
            <a:r>
              <a:rPr lang="en-US" sz="3000" smtClean="0"/>
              <a:t>- Moderator</a:t>
            </a:r>
            <a:endParaRPr lang="en-US" sz="3000" dirty="0"/>
          </a:p>
          <a:p>
            <a:r>
              <a:rPr lang="en-US" sz="3000" dirty="0" smtClean="0"/>
              <a:t>Mark Roderick – Crowdsourcing</a:t>
            </a:r>
          </a:p>
          <a:p>
            <a:r>
              <a:rPr lang="en-US" sz="3000" dirty="0" smtClean="0"/>
              <a:t>Paul Mitchell – Banking</a:t>
            </a:r>
          </a:p>
          <a:p>
            <a:r>
              <a:rPr lang="en-US" sz="3000" dirty="0" smtClean="0"/>
              <a:t>Valerie Gaydos – Angel Funding </a:t>
            </a:r>
          </a:p>
          <a:p>
            <a:r>
              <a:rPr lang="en-US" sz="3000" dirty="0" smtClean="0"/>
              <a:t>Wayne Kimmel – Venture Capital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Philadelphia Intellectual Property Law Asso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86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Start-up, Investment Funding and IP;  What Is the Best Option for Your Company (or Your Client)?</a:t>
            </a:r>
          </a:p>
        </p:txBody>
      </p:sp>
    </p:spTree>
    <p:extLst>
      <p:ext uri="{BB962C8B-B14F-4D97-AF65-F5344CB8AC3E}">
        <p14:creationId xmlns:p14="http://schemas.microsoft.com/office/powerpoint/2010/main" val="221034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6f231b3-0f74-4467-98c4-200486840a2e" descr="B4A2FE50-01B0-46B6-A89B-2C6279F67FA2@h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685800"/>
            <a:ext cx="772703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hiladelphia Intellectual Property Law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1495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7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23888"/>
            <a:ext cx="72485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77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00038"/>
            <a:ext cx="821055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7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62025"/>
            <a:ext cx="84105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3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19113"/>
            <a:ext cx="83724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34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38138"/>
            <a:ext cx="832485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7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Volpe and Koenig, P.C.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Halt</dc:creator>
  <cp:lastModifiedBy>Katie Gehringer</cp:lastModifiedBy>
  <cp:revision>10</cp:revision>
  <dcterms:created xsi:type="dcterms:W3CDTF">2014-09-18T18:53:39Z</dcterms:created>
  <dcterms:modified xsi:type="dcterms:W3CDTF">2014-09-22T15:49:10Z</dcterms:modified>
</cp:coreProperties>
</file>